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9" r:id="rId1"/>
  </p:sldMasterIdLst>
  <p:notesMasterIdLst>
    <p:notesMasterId r:id="rId4"/>
  </p:notesMasterIdLst>
  <p:sldIdLst>
    <p:sldId id="257" r:id="rId2"/>
    <p:sldId id="259" r:id="rId3"/>
  </p:sldIdLst>
  <p:sldSz cx="6858000" cy="1219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/>
    <p:restoredTop sz="96507"/>
  </p:normalViewPr>
  <p:slideViewPr>
    <p:cSldViewPr snapToGrid="0" snapToObjects="1">
      <p:cViewPr varScale="1">
        <p:scale>
          <a:sx n="76" d="100"/>
          <a:sy n="76" d="100"/>
        </p:scale>
        <p:origin x="2456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9FBA12-87BA-1A43-9C05-70FD2709596C}" type="datetimeFigureOut">
              <a:rPr kumimoji="1" lang="ja-JP" altLang="en-US" smtClean="0"/>
              <a:t>2016/1/20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560638" y="1143000"/>
            <a:ext cx="17367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4C66CA-2A8C-9941-A19A-A23A10A2F0A7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07491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C66CA-2A8C-9941-A19A-A23A10A2F0A7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199160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4C66CA-2A8C-9941-A19A-A23A10A2F0A7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34346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Title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84944" y="2312509"/>
            <a:ext cx="4888112" cy="4460823"/>
          </a:xfrm>
        </p:spPr>
        <p:txBody>
          <a:bodyPr anchor="b">
            <a:normAutofit/>
          </a:bodyPr>
          <a:lstStyle>
            <a:lvl1pPr algn="ctr">
              <a:defRPr sz="36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84944" y="6908803"/>
            <a:ext cx="4888112" cy="2438398"/>
          </a:xfrm>
        </p:spPr>
        <p:txBody>
          <a:bodyPr>
            <a:normAutofit/>
          </a:bodyPr>
          <a:lstStyle>
            <a:lvl1pPr marL="0" indent="0" algn="ctr">
              <a:buNone/>
              <a:defRPr sz="165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64543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010" y="7625554"/>
            <a:ext cx="5829993" cy="1442862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66419" y="1241353"/>
            <a:ext cx="5525174" cy="5714020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3999" y="9082183"/>
            <a:ext cx="5830004" cy="1213284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6341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999" y="1083734"/>
            <a:ext cx="5830004" cy="6092880"/>
          </a:xfrm>
        </p:spPr>
        <p:txBody>
          <a:bodyPr anchor="ctr"/>
          <a:lstStyle>
            <a:lvl1pPr algn="ctr"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3999" y="7475237"/>
            <a:ext cx="5830004" cy="2820231"/>
          </a:xfrm>
        </p:spPr>
        <p:txBody>
          <a:bodyPr anchor="ctr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046610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3494" y="1551269"/>
            <a:ext cx="5232798" cy="4853182"/>
          </a:xfrm>
        </p:spPr>
        <p:txBody>
          <a:bodyPr anchor="ctr"/>
          <a:lstStyle>
            <a:lvl1pPr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967863" y="6417835"/>
            <a:ext cx="4923168" cy="1057401"/>
          </a:xfrm>
        </p:spPr>
        <p:txBody>
          <a:bodyPr anchor="t">
            <a:normAutofit/>
          </a:bodyPr>
          <a:lstStyle>
            <a:lvl1pPr marL="0" indent="0">
              <a:buNone/>
              <a:defRPr sz="10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3999" y="7773862"/>
            <a:ext cx="5830004" cy="252631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53220" y="1578416"/>
            <a:ext cx="410166" cy="103960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6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5887598" y="5546693"/>
            <a:ext cx="415231" cy="1039602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6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4919432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999" y="3802174"/>
            <a:ext cx="5830004" cy="4465484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3999" y="8288595"/>
            <a:ext cx="5830004" cy="2027812"/>
          </a:xfrm>
        </p:spPr>
        <p:txBody>
          <a:bodyPr anchor="t"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066978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513999" y="1083734"/>
            <a:ext cx="5830004" cy="2853500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513998" y="4208165"/>
            <a:ext cx="1855674" cy="1024466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3998" y="5232634"/>
            <a:ext cx="1855674" cy="5062836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04469" y="4208165"/>
            <a:ext cx="1851481" cy="1024466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2498259" y="5232634"/>
            <a:ext cx="1858135" cy="5062836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484981" y="4208165"/>
            <a:ext cx="1859022" cy="1024466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80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4484981" y="5232634"/>
            <a:ext cx="1859022" cy="5062836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15478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つの画像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513999" y="1085817"/>
            <a:ext cx="5830004" cy="2851417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513999" y="7475235"/>
            <a:ext cx="1854230" cy="1024466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3999" y="4208166"/>
            <a:ext cx="1854230" cy="2709333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3999" y="8499702"/>
            <a:ext cx="1854230" cy="1795765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052" y="7475235"/>
            <a:ext cx="1857278" cy="1024466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2498258" y="4208166"/>
            <a:ext cx="1858136" cy="2709333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2498258" y="8499701"/>
            <a:ext cx="1858136" cy="1795767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4484981" y="7475235"/>
            <a:ext cx="1856633" cy="1024466"/>
          </a:xfrm>
        </p:spPr>
        <p:txBody>
          <a:bodyPr anchor="b">
            <a:noAutofit/>
          </a:bodyPr>
          <a:lstStyle>
            <a:lvl1pPr marL="0" indent="0" algn="ctr">
              <a:lnSpc>
                <a:spcPct val="75000"/>
              </a:lnSpc>
              <a:buNone/>
              <a:defRPr sz="16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4484981" y="4208166"/>
            <a:ext cx="1859022" cy="2709333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4484910" y="8499697"/>
            <a:ext cx="1859093" cy="1795771"/>
          </a:xfrm>
        </p:spPr>
        <p:txBody>
          <a:bodyPr anchor="t">
            <a:normAutofit/>
          </a:bodyPr>
          <a:lstStyle>
            <a:lvl1pPr marL="0" indent="0" algn="ctr">
              <a:buNone/>
              <a:defRPr sz="105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00722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1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3999" y="4208168"/>
            <a:ext cx="5830004" cy="6087301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25901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1083738"/>
            <a:ext cx="1436246" cy="9211732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8" name="Vertical Text Placeholder 2"/>
          <p:cNvSpPr>
            <a:spLocks noGrp="1"/>
          </p:cNvSpPr>
          <p:nvPr>
            <p:ph type="body" orient="vert" sz="quarter" idx="13"/>
          </p:nvPr>
        </p:nvSpPr>
        <p:spPr>
          <a:xfrm>
            <a:off x="513999" y="1083738"/>
            <a:ext cx="4308032" cy="9211732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3699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3997" y="4208166"/>
            <a:ext cx="5829653" cy="608730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47700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998" y="1473004"/>
            <a:ext cx="5822861" cy="4865456"/>
          </a:xfrm>
        </p:spPr>
        <p:txBody>
          <a:bodyPr anchor="b">
            <a:normAutofit/>
          </a:bodyPr>
          <a:lstStyle>
            <a:lvl1pPr>
              <a:defRPr sz="3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998" y="6502149"/>
            <a:ext cx="5822861" cy="2432325"/>
          </a:xfrm>
        </p:spPr>
        <p:txBody>
          <a:bodyPr>
            <a:normAutofit/>
          </a:bodyPr>
          <a:lstStyle>
            <a:lvl1pPr marL="0" indent="0" algn="ctr">
              <a:buNone/>
              <a:defRPr sz="1500">
                <a:solidFill>
                  <a:schemeClr val="bg1">
                    <a:lumMod val="50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1741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3999" y="1099588"/>
            <a:ext cx="5830004" cy="2837648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2" name="Content Placeholder 2"/>
          <p:cNvSpPr>
            <a:spLocks noGrp="1"/>
          </p:cNvSpPr>
          <p:nvPr>
            <p:ph sz="quarter" idx="13"/>
          </p:nvPr>
        </p:nvSpPr>
        <p:spPr>
          <a:xfrm>
            <a:off x="513997" y="4208166"/>
            <a:ext cx="2872140" cy="608730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13" name="Content Placeholder 3"/>
          <p:cNvSpPr>
            <a:spLocks noGrp="1"/>
          </p:cNvSpPr>
          <p:nvPr>
            <p:ph sz="quarter" idx="14"/>
          </p:nvPr>
        </p:nvSpPr>
        <p:spPr>
          <a:xfrm>
            <a:off x="3471862" y="4208166"/>
            <a:ext cx="2871788" cy="6087301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80165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513999" y="1099588"/>
            <a:ext cx="5830004" cy="2837648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4809" y="4215143"/>
            <a:ext cx="2741330" cy="1208878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19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2" name="Content Placeholder 3"/>
          <p:cNvSpPr>
            <a:spLocks noGrp="1"/>
          </p:cNvSpPr>
          <p:nvPr>
            <p:ph sz="quarter" idx="13"/>
          </p:nvPr>
        </p:nvSpPr>
        <p:spPr>
          <a:xfrm>
            <a:off x="513998" y="5424024"/>
            <a:ext cx="2872140" cy="487144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597988" y="4215143"/>
            <a:ext cx="2746015" cy="1208878"/>
          </a:xfrm>
        </p:spPr>
        <p:txBody>
          <a:bodyPr anchor="b">
            <a:noAutofit/>
          </a:bodyPr>
          <a:lstStyle>
            <a:lvl1pPr marL="0" indent="0">
              <a:lnSpc>
                <a:spcPct val="75000"/>
              </a:lnSpc>
              <a:buNone/>
              <a:defRPr sz="1950" b="0">
                <a:solidFill>
                  <a:schemeClr val="tx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13" name="Content Placeholder 5"/>
          <p:cNvSpPr>
            <a:spLocks noGrp="1"/>
          </p:cNvSpPr>
          <p:nvPr>
            <p:ph sz="quarter" idx="14"/>
          </p:nvPr>
        </p:nvSpPr>
        <p:spPr>
          <a:xfrm>
            <a:off x="3471863" y="5424024"/>
            <a:ext cx="2871788" cy="4871444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7702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88861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73539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998" y="1083734"/>
            <a:ext cx="2213825" cy="3596892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10" name="Content Placeholder 2"/>
          <p:cNvSpPr>
            <a:spLocks noGrp="1"/>
          </p:cNvSpPr>
          <p:nvPr>
            <p:ph sz="quarter" idx="13"/>
          </p:nvPr>
        </p:nvSpPr>
        <p:spPr>
          <a:xfrm>
            <a:off x="2856410" y="1083736"/>
            <a:ext cx="3487592" cy="9211732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3999" y="4680626"/>
            <a:ext cx="2213825" cy="5614841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pPr/>
              <a:t>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7338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Droplets-SD-Content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858000" cy="12192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3999" y="1083733"/>
            <a:ext cx="3097214" cy="3596896"/>
          </a:xfrm>
        </p:spPr>
        <p:txBody>
          <a:bodyPr anchor="b"/>
          <a:lstStyle>
            <a:lvl1pPr algn="ctr">
              <a:defRPr sz="24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753203" y="1083735"/>
            <a:ext cx="2254388" cy="9211733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ja-JP" altLang="en-US" smtClean="0"/>
              <a:t>プレースホルダーまでドラッグするかアイコンをクリックして図を追加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14009" y="4680629"/>
            <a:ext cx="3097203" cy="5614839"/>
          </a:xfrm>
        </p:spPr>
        <p:txBody>
          <a:bodyPr/>
          <a:lstStyle>
            <a:lvl1pPr marL="0" indent="0" algn="ctr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1/20/16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207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-1"/>
            <a:ext cx="6858002" cy="12192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13999" y="1099588"/>
            <a:ext cx="5830004" cy="28376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999" y="4208168"/>
            <a:ext cx="5830004" cy="6087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319290" y="10459158"/>
            <a:ext cx="1543050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1/20/16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13999" y="10459158"/>
            <a:ext cx="3753499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914132" y="10459158"/>
            <a:ext cx="429871" cy="64911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/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6224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ctr" defTabSz="685800" rtl="0" eaLnBrk="1" latinLnBrk="0" hangingPunct="1">
        <a:lnSpc>
          <a:spcPct val="90000"/>
        </a:lnSpc>
        <a:spcBef>
          <a:spcPct val="0"/>
        </a:spcBef>
        <a:buNone/>
        <a:defRPr kumimoji="1" sz="2700" kern="1200" cap="all" baseline="0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tx1"/>
        </a:buClr>
        <a:buFont typeface="Arial" panose="020B0604020202020204" pitchFamily="34" charset="0"/>
        <a:buChar char="•"/>
        <a:defRPr kumimoji="1" sz="15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kumimoji="1" sz="13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kumimoji="1" sz="12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kumimoji="1"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kumimoji="1"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kumimoji="1"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kumimoji="1"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kumimoji="1"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tx1"/>
        </a:buClr>
        <a:buFont typeface="Arial" panose="020B0604020202020204" pitchFamily="34" charset="0"/>
        <a:buChar char="•"/>
        <a:defRPr kumimoji="1" sz="105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4" Type="http://schemas.openxmlformats.org/officeDocument/2006/relationships/image" Target="../media/image5.jpg"/><Relationship Id="rId5" Type="http://schemas.openxmlformats.org/officeDocument/2006/relationships/image" Target="../media/image6.jpg"/><Relationship Id="rId6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-292828" y="509095"/>
            <a:ext cx="3947417" cy="289420"/>
          </a:xfrm>
          <a:solidFill>
            <a:schemeClr val="bg1"/>
          </a:solidFill>
        </p:spPr>
        <p:txBody>
          <a:bodyPr>
            <a:normAutofit fontScale="90000"/>
          </a:bodyPr>
          <a:lstStyle/>
          <a:p>
            <a:r>
              <a:rPr kumimoji="1" lang="en-US" altLang="ja-JP" dirty="0" smtClean="0"/>
              <a:t>BLS </a:t>
            </a:r>
            <a:r>
              <a:rPr kumimoji="1" lang="ja-JP" altLang="en-US" dirty="0" smtClean="0"/>
              <a:t>一時救命</a:t>
            </a:r>
            <a:endParaRPr kumimoji="1" lang="ja-JP" altLang="en-US" dirty="0"/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070847" y="1183341"/>
            <a:ext cx="27061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/>
              <a:t>事故</a:t>
            </a:r>
            <a:r>
              <a:rPr kumimoji="1" lang="ja-JP" altLang="en-US" smtClean="0"/>
              <a:t>発生！人が倒れた！</a:t>
            </a:r>
            <a:endParaRPr kumimoji="1" lang="ja-JP" altLang="en-US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752524" y="1662959"/>
            <a:ext cx="3342836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1600" dirty="0"/>
              <a:t>助けを呼び、</a:t>
            </a:r>
            <a:r>
              <a:rPr kumimoji="1" lang="en-US" altLang="ja-JP" sz="1600" dirty="0"/>
              <a:t>AED</a:t>
            </a:r>
            <a:r>
              <a:rPr kumimoji="1" lang="ja-JP" altLang="en-US" sz="1600" dirty="0"/>
              <a:t>確保と</a:t>
            </a:r>
            <a:r>
              <a:rPr kumimoji="1" lang="ja-JP" altLang="en-US" sz="1600" dirty="0" smtClean="0"/>
              <a:t>１１９番</a:t>
            </a:r>
            <a:r>
              <a:rPr kumimoji="1" lang="ja-JP" altLang="en-US" sz="1600" dirty="0"/>
              <a:t>通報</a:t>
            </a:r>
          </a:p>
        </p:txBody>
      </p:sp>
      <p:sp>
        <p:nvSpPr>
          <p:cNvPr id="7" name="タイトル 1"/>
          <p:cNvSpPr txBox="1">
            <a:spLocks/>
          </p:cNvSpPr>
          <p:nvPr/>
        </p:nvSpPr>
        <p:spPr>
          <a:xfrm>
            <a:off x="2153676" y="4270379"/>
            <a:ext cx="1364153" cy="778798"/>
          </a:xfrm>
          <a:prstGeom prst="rect">
            <a:avLst/>
          </a:prstGeom>
        </p:spPr>
        <p:txBody>
          <a:bodyPr vert="horz" lIns="162560" tIns="81280" rIns="162560" bIns="8128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8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ja-JP" altLang="en-US" sz="4267" dirty="0"/>
          </a:p>
        </p:txBody>
      </p:sp>
      <p:grpSp>
        <p:nvGrpSpPr>
          <p:cNvPr id="21" name="図形グループ 20"/>
          <p:cNvGrpSpPr/>
          <p:nvPr/>
        </p:nvGrpSpPr>
        <p:grpSpPr>
          <a:xfrm>
            <a:off x="528805" y="2174368"/>
            <a:ext cx="5743979" cy="312205"/>
            <a:chOff x="6714898" y="4591879"/>
            <a:chExt cx="3977119" cy="594828"/>
          </a:xfrm>
        </p:grpSpPr>
        <p:grpSp>
          <p:nvGrpSpPr>
            <p:cNvPr id="22" name="図形グループ 21"/>
            <p:cNvGrpSpPr/>
            <p:nvPr/>
          </p:nvGrpSpPr>
          <p:grpSpPr>
            <a:xfrm>
              <a:off x="6714898" y="4845483"/>
              <a:ext cx="3977119" cy="341224"/>
              <a:chOff x="3578087" y="3021496"/>
              <a:chExt cx="5452835" cy="289981"/>
            </a:xfrm>
          </p:grpSpPr>
          <p:cxnSp>
            <p:nvCxnSpPr>
              <p:cNvPr id="24" name="直線コネクタ 23"/>
              <p:cNvCxnSpPr/>
              <p:nvPr/>
            </p:nvCxnSpPr>
            <p:spPr>
              <a:xfrm>
                <a:off x="3581183" y="3043003"/>
                <a:ext cx="5449739" cy="1987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直線矢印コネクタ 24"/>
              <p:cNvCxnSpPr/>
              <p:nvPr/>
            </p:nvCxnSpPr>
            <p:spPr>
              <a:xfrm>
                <a:off x="3578087" y="3021496"/>
                <a:ext cx="3096" cy="289981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直線矢印コネクタ 25"/>
              <p:cNvCxnSpPr/>
              <p:nvPr/>
            </p:nvCxnSpPr>
            <p:spPr>
              <a:xfrm>
                <a:off x="9027826" y="3062882"/>
                <a:ext cx="3096" cy="248595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3" name="直線コネクタ 22"/>
            <p:cNvCxnSpPr/>
            <p:nvPr/>
          </p:nvCxnSpPr>
          <p:spPr>
            <a:xfrm>
              <a:off x="8703458" y="4591879"/>
              <a:ext cx="1" cy="32326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7" name="直線矢印コネクタ 26"/>
          <p:cNvCxnSpPr/>
          <p:nvPr/>
        </p:nvCxnSpPr>
        <p:spPr>
          <a:xfrm>
            <a:off x="3423942" y="2189975"/>
            <a:ext cx="0" cy="3303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テキスト ボックス 28"/>
          <p:cNvSpPr txBox="1"/>
          <p:nvPr/>
        </p:nvSpPr>
        <p:spPr>
          <a:xfrm>
            <a:off x="-16354" y="2523744"/>
            <a:ext cx="2087202" cy="553997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ja-JP" altLang="en-US" sz="1400" dirty="0" smtClean="0"/>
              <a:t>緊急通報　</a:t>
            </a:r>
            <a:r>
              <a:rPr kumimoji="1" lang="ja-JP" altLang="en-US" dirty="0" smtClean="0">
                <a:solidFill>
                  <a:srgbClr val="FF0000"/>
                </a:solidFill>
              </a:rPr>
              <a:t>１１９</a:t>
            </a:r>
            <a:r>
              <a:rPr kumimoji="1" lang="ja-JP" altLang="en-US" sz="1400" dirty="0" smtClean="0"/>
              <a:t>番</a:t>
            </a:r>
          </a:p>
          <a:p>
            <a:endParaRPr kumimoji="1" lang="ja-JP" altLang="en-US" sz="1400" dirty="0" smtClean="0"/>
          </a:p>
          <a:p>
            <a:r>
              <a:rPr kumimoji="1" lang="ja-JP" altLang="en-US" sz="1400" dirty="0" smtClean="0"/>
              <a:t>聞かれること↓</a:t>
            </a:r>
            <a:endParaRPr kumimoji="1" lang="ja-JP" altLang="en-US" sz="1400" dirty="0"/>
          </a:p>
          <a:p>
            <a:endParaRPr kumimoji="1" lang="ja-JP" altLang="en-US" sz="1400" dirty="0" smtClean="0"/>
          </a:p>
          <a:p>
            <a:r>
              <a:rPr lang="ja-JP" altLang="en-US" sz="1400" dirty="0" smtClean="0"/>
              <a:t>・</a:t>
            </a:r>
            <a:r>
              <a:rPr lang="ja-JP" altLang="en-US" sz="1400" dirty="0" smtClean="0"/>
              <a:t>どの</a:t>
            </a:r>
            <a:r>
              <a:rPr lang="ja-JP" altLang="en-US" sz="1400" dirty="0"/>
              <a:t>ような事故・事件か</a:t>
            </a:r>
          </a:p>
          <a:p>
            <a:r>
              <a:rPr lang="ja-JP" altLang="en-US" sz="1400" dirty="0" smtClean="0"/>
              <a:t>・</a:t>
            </a:r>
            <a:r>
              <a:rPr lang="ja-JP" altLang="en-US" sz="1400" dirty="0" smtClean="0"/>
              <a:t>通報者</a:t>
            </a:r>
            <a:r>
              <a:rPr lang="ja-JP" altLang="en-US" sz="1400" dirty="0"/>
              <a:t>の</a:t>
            </a:r>
            <a:r>
              <a:rPr lang="ja-JP" altLang="en-US" sz="1400" dirty="0" smtClean="0"/>
              <a:t>名前</a:t>
            </a:r>
          </a:p>
          <a:p>
            <a:r>
              <a:rPr lang="ja-JP" altLang="en-US" sz="1400" dirty="0" smtClean="0"/>
              <a:t>・通報者の</a:t>
            </a:r>
            <a:r>
              <a:rPr lang="ja-JP" altLang="en-US" sz="1400" dirty="0" smtClean="0"/>
              <a:t>電話番号</a:t>
            </a:r>
            <a:endParaRPr lang="ja-JP" altLang="en-US" sz="1400" dirty="0"/>
          </a:p>
          <a:p>
            <a:r>
              <a:rPr lang="ja-JP" altLang="en-US" sz="1400" dirty="0" smtClean="0"/>
              <a:t>・</a:t>
            </a:r>
            <a:r>
              <a:rPr lang="ja-JP" altLang="en-US" sz="1400" dirty="0" smtClean="0"/>
              <a:t>通報者</a:t>
            </a:r>
            <a:r>
              <a:rPr lang="ja-JP" altLang="en-US" sz="1400" dirty="0"/>
              <a:t>のいる</a:t>
            </a:r>
            <a:r>
              <a:rPr lang="ja-JP" altLang="en-US" sz="1400" dirty="0" smtClean="0"/>
              <a:t>場所</a:t>
            </a:r>
            <a:endParaRPr lang="ja-JP" altLang="en-US" sz="1400" dirty="0"/>
          </a:p>
          <a:p>
            <a:r>
              <a:rPr lang="ja-JP" altLang="en-US" sz="1400" dirty="0" smtClean="0"/>
              <a:t>・</a:t>
            </a:r>
            <a:r>
              <a:rPr lang="ja-JP" altLang="en-US" sz="1400" dirty="0" smtClean="0"/>
              <a:t>事故</a:t>
            </a:r>
            <a:r>
              <a:rPr lang="ja-JP" altLang="en-US" sz="1400" dirty="0"/>
              <a:t>の起こった</a:t>
            </a:r>
            <a:r>
              <a:rPr lang="ja-JP" altLang="en-US" sz="1400" dirty="0" smtClean="0"/>
              <a:t>場所</a:t>
            </a:r>
          </a:p>
          <a:p>
            <a:r>
              <a:rPr lang="ja-JP" altLang="en-US" sz="1400" dirty="0" smtClean="0"/>
              <a:t>（</a:t>
            </a:r>
            <a:r>
              <a:rPr lang="ja-JP" altLang="en-US" sz="1400" dirty="0"/>
              <a:t>住所、通りの</a:t>
            </a:r>
            <a:r>
              <a:rPr lang="ja-JP" altLang="en-US" sz="1400" dirty="0" smtClean="0"/>
              <a:t>名前など</a:t>
            </a:r>
            <a:r>
              <a:rPr lang="ja-JP" altLang="en-US" sz="1400" dirty="0"/>
              <a:t>目印になるものを答える）</a:t>
            </a:r>
          </a:p>
          <a:p>
            <a:r>
              <a:rPr lang="ja-JP" altLang="en-US" sz="1400" dirty="0" smtClean="0"/>
              <a:t>・</a:t>
            </a:r>
            <a:r>
              <a:rPr lang="ja-JP" altLang="en-US" sz="1400" dirty="0" smtClean="0"/>
              <a:t>いつ</a:t>
            </a:r>
            <a:r>
              <a:rPr lang="ja-JP" altLang="en-US" sz="1400" dirty="0"/>
              <a:t>事故が起こったか</a:t>
            </a:r>
          </a:p>
          <a:p>
            <a:endParaRPr lang="ja-JP" altLang="en-US" sz="1400" dirty="0" smtClean="0"/>
          </a:p>
          <a:p>
            <a:r>
              <a:rPr lang="ja-JP" altLang="en-US" sz="1400" dirty="0" smtClean="0"/>
              <a:t>事故</a:t>
            </a:r>
            <a:r>
              <a:rPr lang="ja-JP" altLang="en-US" sz="1400" dirty="0"/>
              <a:t>状況</a:t>
            </a:r>
          </a:p>
          <a:p>
            <a:r>
              <a:rPr lang="ja-JP" altLang="en-US" sz="1400" dirty="0" smtClean="0"/>
              <a:t>・</a:t>
            </a:r>
            <a:r>
              <a:rPr lang="ja-JP" altLang="en-US" sz="1400" dirty="0" smtClean="0"/>
              <a:t>ケガ</a:t>
            </a:r>
            <a:r>
              <a:rPr lang="ja-JP" altLang="en-US" sz="1400" dirty="0"/>
              <a:t>の度合い</a:t>
            </a:r>
          </a:p>
          <a:p>
            <a:r>
              <a:rPr lang="ja-JP" altLang="en-US" sz="1400" dirty="0"/>
              <a:t>　　意識はあるか？</a:t>
            </a:r>
          </a:p>
          <a:p>
            <a:r>
              <a:rPr lang="ja-JP" altLang="en-US" sz="1400" dirty="0"/>
              <a:t>　　呼吸はあるか？</a:t>
            </a:r>
          </a:p>
          <a:p>
            <a:r>
              <a:rPr lang="ja-JP" altLang="en-US" sz="1400" dirty="0"/>
              <a:t>　　脈はあるか？</a:t>
            </a:r>
          </a:p>
          <a:p>
            <a:r>
              <a:rPr lang="ja-JP" altLang="en-US" sz="1400" dirty="0"/>
              <a:t>　　血は出ているか？</a:t>
            </a:r>
          </a:p>
          <a:p>
            <a:r>
              <a:rPr lang="ja-JP" altLang="en-US" sz="1400" dirty="0" smtClean="0"/>
              <a:t>・</a:t>
            </a:r>
            <a:r>
              <a:rPr lang="ja-JP" altLang="en-US" sz="1400" dirty="0" smtClean="0"/>
              <a:t>被害者</a:t>
            </a:r>
            <a:r>
              <a:rPr lang="ja-JP" altLang="en-US" sz="1400" dirty="0"/>
              <a:t>の名前・</a:t>
            </a:r>
            <a:r>
              <a:rPr lang="ja-JP" altLang="en-US" sz="1400" dirty="0" smtClean="0"/>
              <a:t>性別</a:t>
            </a:r>
          </a:p>
          <a:p>
            <a:endParaRPr lang="ja-JP" altLang="en-US" sz="1400" dirty="0" smtClean="0"/>
          </a:p>
          <a:p>
            <a:r>
              <a:rPr lang="ja-JP" altLang="en-US" sz="1400" dirty="0" smtClean="0"/>
              <a:t>落ち着いて、ゆっくり話す</a:t>
            </a:r>
          </a:p>
          <a:p>
            <a:r>
              <a:rPr lang="ja-JP" altLang="en-US" sz="1400" dirty="0" smtClean="0"/>
              <a:t>オペレーターの言うことをしっかり聞く</a:t>
            </a:r>
            <a:endParaRPr lang="ja-JP" altLang="en-US" sz="1400" dirty="0"/>
          </a:p>
          <a:p>
            <a:r>
              <a:rPr kumimoji="1" lang="ja-JP" altLang="en-US" sz="1400" dirty="0" smtClean="0"/>
              <a:t>携帯</a:t>
            </a:r>
            <a:r>
              <a:rPr kumimoji="1" lang="ja-JP" altLang="en-US" sz="1400" dirty="0" smtClean="0"/>
              <a:t>は切らないように</a:t>
            </a:r>
            <a:r>
              <a:rPr kumimoji="1" lang="ja-JP" altLang="en-US" sz="1400" dirty="0" smtClean="0"/>
              <a:t>！</a:t>
            </a:r>
          </a:p>
        </p:txBody>
      </p:sp>
      <p:sp>
        <p:nvSpPr>
          <p:cNvPr id="30" name="テキスト ボックス 29"/>
          <p:cNvSpPr txBox="1"/>
          <p:nvPr/>
        </p:nvSpPr>
        <p:spPr>
          <a:xfrm>
            <a:off x="2241438" y="2596896"/>
            <a:ext cx="2412840" cy="59708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 dirty="0" smtClean="0"/>
              <a:t>呼吸を確認</a:t>
            </a:r>
          </a:p>
          <a:p>
            <a:endParaRPr kumimoji="1" lang="ja-JP" altLang="en-US" sz="1400" dirty="0"/>
          </a:p>
          <a:p>
            <a:r>
              <a:rPr kumimoji="1" lang="ja-JP" altLang="en-US" sz="1400" dirty="0" smtClean="0"/>
              <a:t>・大きな声で呼びかける</a:t>
            </a:r>
          </a:p>
          <a:p>
            <a:r>
              <a:rPr kumimoji="1" lang="ja-JP" altLang="en-US" sz="1400" dirty="0" smtClean="0"/>
              <a:t>・横から胸を見て</a:t>
            </a:r>
          </a:p>
          <a:p>
            <a:r>
              <a:rPr kumimoji="1" lang="ja-JP" altLang="en-US" sz="1400" dirty="0"/>
              <a:t>　</a:t>
            </a:r>
            <a:r>
              <a:rPr kumimoji="1" lang="ja-JP" altLang="en-US" sz="1400" dirty="0" smtClean="0"/>
              <a:t>胸が動いているかチェック</a:t>
            </a:r>
          </a:p>
          <a:p>
            <a:r>
              <a:rPr kumimoji="1" lang="ja-JP" altLang="en-US" sz="1400" dirty="0" smtClean="0"/>
              <a:t>・鼻の下に手を当て</a:t>
            </a:r>
          </a:p>
          <a:p>
            <a:r>
              <a:rPr kumimoji="1" lang="ja-JP" altLang="en-US" sz="1400" dirty="0" smtClean="0"/>
              <a:t>　息がかかるかチェック</a:t>
            </a:r>
          </a:p>
          <a:p>
            <a:r>
              <a:rPr kumimoji="1" lang="ja-JP" altLang="en-US" sz="1400" dirty="0" smtClean="0"/>
              <a:t>・鼻の下に耳を近付け</a:t>
            </a:r>
          </a:p>
          <a:p>
            <a:r>
              <a:rPr kumimoji="1" lang="ja-JP" altLang="en-US" sz="1400" dirty="0" smtClean="0"/>
              <a:t>　呼吸音が聞こえるかチェック</a:t>
            </a:r>
          </a:p>
          <a:p>
            <a:pPr algn="ctr"/>
            <a:endParaRPr kumimoji="1" lang="ja-JP" altLang="en-US" sz="1400" dirty="0" smtClean="0"/>
          </a:p>
          <a:p>
            <a:pPr algn="ctr"/>
            <a:r>
              <a:rPr kumimoji="1" lang="ja-JP" altLang="en-US" sz="1400" dirty="0" smtClean="0"/>
              <a:t>↓</a:t>
            </a:r>
          </a:p>
          <a:p>
            <a:pPr algn="ctr"/>
            <a:endParaRPr kumimoji="1" lang="ja-JP" altLang="en-US" sz="1400" dirty="0" smtClean="0"/>
          </a:p>
          <a:p>
            <a:pPr algn="ctr"/>
            <a:r>
              <a:rPr kumimoji="1" lang="ja-JP" altLang="en-US" sz="1400" dirty="0" smtClean="0"/>
              <a:t>呼吸がなければ</a:t>
            </a:r>
            <a:endParaRPr kumimoji="1" lang="ja-JP" altLang="en-US" sz="1400" dirty="0"/>
          </a:p>
          <a:p>
            <a:pPr algn="ctr"/>
            <a:r>
              <a:rPr kumimoji="1" lang="ja-JP" altLang="en-US" sz="1400" dirty="0" smtClean="0">
                <a:solidFill>
                  <a:srgbClr val="FF0000"/>
                </a:solidFill>
              </a:rPr>
              <a:t>胸部圧迫</a:t>
            </a:r>
            <a:r>
              <a:rPr kumimoji="1" lang="ja-JP" altLang="en-US" sz="1400" dirty="0" smtClean="0"/>
              <a:t>を開始</a:t>
            </a:r>
          </a:p>
          <a:p>
            <a:pPr algn="ctr"/>
            <a:endParaRPr kumimoji="1" lang="ja-JP" altLang="en-US" sz="1400" dirty="0"/>
          </a:p>
          <a:p>
            <a:pPr algn="ctr"/>
            <a:r>
              <a:rPr kumimoji="1" lang="ja-JP" altLang="en-US" sz="1400" dirty="0" smtClean="0"/>
              <a:t>もしもし亀よ♫のスピードで</a:t>
            </a:r>
          </a:p>
          <a:p>
            <a:pPr algn="ctr"/>
            <a:r>
              <a:rPr kumimoji="1" lang="ja-JP" altLang="en-US" sz="1400" dirty="0" smtClean="0"/>
              <a:t>胸の真ん中を押す</a:t>
            </a:r>
          </a:p>
          <a:p>
            <a:pPr algn="ctr"/>
            <a:endParaRPr kumimoji="1" lang="ja-JP" altLang="en-US" sz="1400" dirty="0" smtClean="0"/>
          </a:p>
          <a:p>
            <a:pPr algn="ctr"/>
            <a:r>
              <a:rPr kumimoji="1" lang="ja-JP" altLang="en-US" sz="1400" dirty="0" smtClean="0"/>
              <a:t>（可能であれば人工呼吸も）</a:t>
            </a:r>
          </a:p>
          <a:p>
            <a:pPr algn="ctr"/>
            <a:endParaRPr kumimoji="1" lang="ja-JP" altLang="en-US" sz="1400" dirty="0" smtClean="0"/>
          </a:p>
          <a:p>
            <a:r>
              <a:rPr kumimoji="1" lang="ja-JP" altLang="en-US" sz="1400" dirty="0" smtClean="0"/>
              <a:t>・押す場所は胸の真ん中</a:t>
            </a:r>
            <a:endParaRPr kumimoji="1" lang="ja-JP" altLang="en-US" sz="1400" dirty="0"/>
          </a:p>
          <a:p>
            <a:r>
              <a:rPr kumimoji="1" lang="ja-JP" altLang="en-US" sz="1400" dirty="0" smtClean="0"/>
              <a:t>・強く、早く</a:t>
            </a:r>
          </a:p>
          <a:p>
            <a:r>
              <a:rPr kumimoji="1" lang="ja-JP" altLang="en-US" sz="1400" dirty="0" smtClean="0"/>
              <a:t>・少なくとも５</a:t>
            </a:r>
            <a:r>
              <a:rPr kumimoji="1" lang="en-US" altLang="ja-JP" sz="1400" dirty="0" smtClean="0"/>
              <a:t>cm</a:t>
            </a:r>
            <a:r>
              <a:rPr kumimoji="1" lang="ja-JP" altLang="en-US" sz="1400" dirty="0" smtClean="0"/>
              <a:t>は圧迫する</a:t>
            </a:r>
          </a:p>
          <a:p>
            <a:r>
              <a:rPr kumimoji="1" lang="ja-JP" altLang="en-US" sz="1400" dirty="0" smtClean="0"/>
              <a:t>・１分間に</a:t>
            </a:r>
            <a:r>
              <a:rPr kumimoji="1" lang="en-US" altLang="ja-JP" sz="1400" dirty="0" smtClean="0"/>
              <a:t>100</a:t>
            </a:r>
            <a:r>
              <a:rPr kumimoji="1" lang="ja-JP" altLang="en-US" sz="1400" dirty="0" smtClean="0"/>
              <a:t>回のテンポで　</a:t>
            </a:r>
          </a:p>
          <a:p>
            <a:r>
              <a:rPr kumimoji="1" lang="ja-JP" altLang="en-US" sz="1400" dirty="0" smtClean="0"/>
              <a:t>・なるべく中断しない</a:t>
            </a:r>
          </a:p>
          <a:p>
            <a:pPr algn="ctr"/>
            <a:endParaRPr kumimoji="1" lang="ja-JP" altLang="en-US" sz="1400" dirty="0"/>
          </a:p>
          <a:p>
            <a:endParaRPr kumimoji="1" lang="ja-JP" altLang="en-US" dirty="0"/>
          </a:p>
        </p:txBody>
      </p:sp>
      <p:sp>
        <p:nvSpPr>
          <p:cNvPr id="31" name="テキスト ボックス 30"/>
          <p:cNvSpPr txBox="1"/>
          <p:nvPr/>
        </p:nvSpPr>
        <p:spPr>
          <a:xfrm>
            <a:off x="5046891" y="2542032"/>
            <a:ext cx="2101024" cy="5078313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 smtClean="0"/>
              <a:t>AED</a:t>
            </a:r>
            <a:r>
              <a:rPr kumimoji="1" lang="ja-JP" altLang="en-US" sz="1400" dirty="0" smtClean="0"/>
              <a:t>を取りに行く</a:t>
            </a:r>
          </a:p>
          <a:p>
            <a:pPr algn="ctr"/>
            <a:endParaRPr kumimoji="1" lang="ja-JP" altLang="en-US" sz="1400" dirty="0" smtClean="0"/>
          </a:p>
          <a:p>
            <a:pPr algn="ctr"/>
            <a:r>
              <a:rPr kumimoji="1" lang="ja-JP" altLang="en-US" sz="1400" dirty="0" smtClean="0"/>
              <a:t>↓</a:t>
            </a:r>
          </a:p>
          <a:p>
            <a:pPr algn="ctr"/>
            <a:r>
              <a:rPr kumimoji="1" lang="ja-JP" altLang="en-US" sz="1400" dirty="0" smtClean="0"/>
              <a:t>↓</a:t>
            </a:r>
            <a:endParaRPr kumimoji="1" lang="ja-JP" altLang="en-US" sz="1400" dirty="0"/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endParaRPr kumimoji="1" lang="ja-JP" altLang="en-US" sz="1400" dirty="0" smtClean="0"/>
          </a:p>
          <a:p>
            <a:pPr algn="ctr"/>
            <a:r>
              <a:rPr kumimoji="1" lang="en-US" altLang="ja-JP" sz="1400" dirty="0" smtClean="0"/>
              <a:t>AED</a:t>
            </a:r>
            <a:r>
              <a:rPr kumimoji="1" lang="ja-JP" altLang="en-US" sz="1400" dirty="0" smtClean="0"/>
              <a:t>で解析</a:t>
            </a:r>
          </a:p>
          <a:p>
            <a:pPr algn="ctr"/>
            <a:endParaRPr kumimoji="1" lang="ja-JP" altLang="en-US" sz="1400" dirty="0"/>
          </a:p>
          <a:p>
            <a:r>
              <a:rPr kumimoji="1" lang="ja-JP" altLang="en-US" sz="1400" dirty="0" smtClean="0"/>
              <a:t>・電源を入れる</a:t>
            </a:r>
          </a:p>
          <a:p>
            <a:r>
              <a:rPr kumimoji="1" lang="ja-JP" altLang="en-US" sz="1400" dirty="0" smtClean="0"/>
              <a:t>・音声指示に従う</a:t>
            </a:r>
          </a:p>
          <a:p>
            <a:r>
              <a:rPr kumimoji="1" lang="ja-JP" altLang="en-US" sz="1400" dirty="0" smtClean="0"/>
              <a:t>・ショックをするときは</a:t>
            </a:r>
          </a:p>
          <a:p>
            <a:r>
              <a:rPr kumimoji="1" lang="ja-JP" altLang="en-US" sz="1400" dirty="0"/>
              <a:t>　</a:t>
            </a:r>
            <a:r>
              <a:rPr kumimoji="1" lang="ja-JP" altLang="en-US" sz="1400" dirty="0" smtClean="0"/>
              <a:t>全員患者から離れる</a:t>
            </a:r>
          </a:p>
          <a:p>
            <a:endParaRPr kumimoji="1" lang="ja-JP" altLang="en-US" sz="1400" dirty="0"/>
          </a:p>
          <a:p>
            <a:pPr algn="ctr"/>
            <a:r>
              <a:rPr kumimoji="1" lang="ja-JP" altLang="en-US" sz="1600" dirty="0" smtClean="0">
                <a:solidFill>
                  <a:srgbClr val="FF0000"/>
                </a:solidFill>
              </a:rPr>
              <a:t>２分</a:t>
            </a:r>
            <a:r>
              <a:rPr kumimoji="1" lang="ja-JP" altLang="en-US" sz="1400" dirty="0" smtClean="0"/>
              <a:t>ごとに繰り返す</a:t>
            </a:r>
          </a:p>
          <a:p>
            <a:pPr algn="ctr"/>
            <a:endParaRPr kumimoji="1" lang="ja-JP" altLang="en-US" sz="1400" dirty="0"/>
          </a:p>
        </p:txBody>
      </p:sp>
      <p:sp>
        <p:nvSpPr>
          <p:cNvPr id="32" name="U ターン矢印 31"/>
          <p:cNvSpPr/>
          <p:nvPr/>
        </p:nvSpPr>
        <p:spPr>
          <a:xfrm rot="10800000">
            <a:off x="3218688" y="7845552"/>
            <a:ext cx="3200400" cy="543342"/>
          </a:xfrm>
          <a:prstGeom prst="uturnArrow">
            <a:avLst>
              <a:gd name="adj1" fmla="val 18268"/>
              <a:gd name="adj2" fmla="val 25000"/>
              <a:gd name="adj3" fmla="val 25000"/>
              <a:gd name="adj4" fmla="val 43750"/>
              <a:gd name="adj5" fmla="val 75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4" name="U ターン矢印 33"/>
          <p:cNvSpPr/>
          <p:nvPr/>
        </p:nvSpPr>
        <p:spPr>
          <a:xfrm>
            <a:off x="4039035" y="4899967"/>
            <a:ext cx="1589808" cy="192869"/>
          </a:xfrm>
          <a:prstGeom prst="uturnArrow">
            <a:avLst>
              <a:gd name="adj1" fmla="val 18268"/>
              <a:gd name="adj2" fmla="val 25000"/>
              <a:gd name="adj3" fmla="val 25000"/>
              <a:gd name="adj4" fmla="val 43750"/>
              <a:gd name="adj5" fmla="val 75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35" name="テキスト ボックス 34"/>
          <p:cNvSpPr txBox="1"/>
          <p:nvPr/>
        </p:nvSpPr>
        <p:spPr>
          <a:xfrm>
            <a:off x="299163" y="11595541"/>
            <a:ext cx="4365298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1400" smtClean="0"/>
              <a:t>胸の真ん中に手を当て、ヒジ</a:t>
            </a:r>
            <a:r>
              <a:rPr kumimoji="1" lang="ja-JP" altLang="en-US" sz="1400" dirty="0" smtClean="0"/>
              <a:t>は曲げず、全体重をかける</a:t>
            </a:r>
            <a:endParaRPr kumimoji="1" lang="ja-JP" altLang="en-US" sz="1400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5799" y="9004253"/>
            <a:ext cx="2823939" cy="2117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図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245776" y="9013651"/>
            <a:ext cx="2813198" cy="2109899"/>
          </a:xfrm>
          <a:prstGeom prst="rect">
            <a:avLst/>
          </a:prstGeom>
        </p:spPr>
      </p:pic>
      <p:pic>
        <p:nvPicPr>
          <p:cNvPr id="8" name="図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598" y="8661274"/>
            <a:ext cx="1717233" cy="1287925"/>
          </a:xfrm>
          <a:prstGeom prst="rect">
            <a:avLst/>
          </a:prstGeom>
        </p:spPr>
      </p:pic>
      <p:pic>
        <p:nvPicPr>
          <p:cNvPr id="9" name="図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598" y="10187275"/>
            <a:ext cx="1717233" cy="1287925"/>
          </a:xfrm>
          <a:prstGeom prst="rect">
            <a:avLst/>
          </a:prstGeom>
        </p:spPr>
      </p:pic>
      <p:sp>
        <p:nvSpPr>
          <p:cNvPr id="10" name="テキスト ボックス 9"/>
          <p:cNvSpPr txBox="1"/>
          <p:nvPr/>
        </p:nvSpPr>
        <p:spPr>
          <a:xfrm>
            <a:off x="4697142" y="11595541"/>
            <a:ext cx="226376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ja-JP" altLang="en-US" sz="1400" dirty="0" smtClean="0"/>
              <a:t>手の組み方はどちらでも</a:t>
            </a:r>
            <a:r>
              <a:rPr kumimoji="1" lang="en-US" altLang="ja-JP" sz="1400" dirty="0" smtClean="0"/>
              <a:t>OK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5573148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タイトル 1"/>
          <p:cNvSpPr txBox="1">
            <a:spLocks/>
          </p:cNvSpPr>
          <p:nvPr/>
        </p:nvSpPr>
        <p:spPr>
          <a:xfrm>
            <a:off x="-292828" y="534810"/>
            <a:ext cx="3947417" cy="26803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>
            <a:no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27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ja-JP" sz="1400" dirty="0" smtClean="0"/>
              <a:t>BLS ; BASIC LIFE SUPPORT</a:t>
            </a:r>
            <a:endParaRPr lang="ja-JP" altLang="en-US" sz="1400" dirty="0"/>
          </a:p>
        </p:txBody>
      </p:sp>
      <p:sp>
        <p:nvSpPr>
          <p:cNvPr id="5" name="テキスト ボックス 4"/>
          <p:cNvSpPr txBox="1"/>
          <p:nvPr/>
        </p:nvSpPr>
        <p:spPr>
          <a:xfrm>
            <a:off x="2107423" y="1183341"/>
            <a:ext cx="25426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/>
              <a:t>Accident! Someone fallen!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1386764" y="1662959"/>
            <a:ext cx="4063060" cy="3385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600" dirty="0" smtClean="0"/>
              <a:t>Ask for help, ensure AED and call </a:t>
            </a:r>
            <a:r>
              <a:rPr kumimoji="1" lang="en-US" altLang="ja-JP" sz="1600"/>
              <a:t>to ambulance</a:t>
            </a:r>
            <a:endParaRPr kumimoji="1" lang="ja-JP" altLang="en-US" sz="1600" dirty="0"/>
          </a:p>
        </p:txBody>
      </p:sp>
      <p:sp>
        <p:nvSpPr>
          <p:cNvPr id="7" name="タイトル 1"/>
          <p:cNvSpPr txBox="1">
            <a:spLocks/>
          </p:cNvSpPr>
          <p:nvPr/>
        </p:nvSpPr>
        <p:spPr>
          <a:xfrm>
            <a:off x="2153676" y="4270379"/>
            <a:ext cx="1364153" cy="778798"/>
          </a:xfrm>
          <a:prstGeom prst="rect">
            <a:avLst/>
          </a:prstGeom>
        </p:spPr>
        <p:txBody>
          <a:bodyPr vert="horz" lIns="162560" tIns="81280" rIns="162560" bIns="8128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800" kern="1200" cap="all" baseline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endParaRPr lang="ja-JP" altLang="en-US" sz="4267" dirty="0"/>
          </a:p>
        </p:txBody>
      </p:sp>
      <p:grpSp>
        <p:nvGrpSpPr>
          <p:cNvPr id="8" name="図形グループ 7"/>
          <p:cNvGrpSpPr/>
          <p:nvPr/>
        </p:nvGrpSpPr>
        <p:grpSpPr>
          <a:xfrm>
            <a:off x="528805" y="2174368"/>
            <a:ext cx="5743979" cy="312205"/>
            <a:chOff x="6714898" y="4591879"/>
            <a:chExt cx="3977119" cy="594828"/>
          </a:xfrm>
        </p:grpSpPr>
        <p:grpSp>
          <p:nvGrpSpPr>
            <p:cNvPr id="9" name="図形グループ 8"/>
            <p:cNvGrpSpPr/>
            <p:nvPr/>
          </p:nvGrpSpPr>
          <p:grpSpPr>
            <a:xfrm>
              <a:off x="6714898" y="4845483"/>
              <a:ext cx="3977119" cy="341224"/>
              <a:chOff x="3578087" y="3021496"/>
              <a:chExt cx="5452835" cy="289981"/>
            </a:xfrm>
          </p:grpSpPr>
          <p:cxnSp>
            <p:nvCxnSpPr>
              <p:cNvPr id="11" name="直線コネクタ 10"/>
              <p:cNvCxnSpPr/>
              <p:nvPr/>
            </p:nvCxnSpPr>
            <p:spPr>
              <a:xfrm>
                <a:off x="3581183" y="3043003"/>
                <a:ext cx="5449739" cy="19879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直線矢印コネクタ 11"/>
              <p:cNvCxnSpPr/>
              <p:nvPr/>
            </p:nvCxnSpPr>
            <p:spPr>
              <a:xfrm>
                <a:off x="3578087" y="3021496"/>
                <a:ext cx="3096" cy="289981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直線矢印コネクタ 12"/>
              <p:cNvCxnSpPr/>
              <p:nvPr/>
            </p:nvCxnSpPr>
            <p:spPr>
              <a:xfrm>
                <a:off x="9027826" y="3062882"/>
                <a:ext cx="3096" cy="248595"/>
              </a:xfrm>
              <a:prstGeom prst="straightConnector1">
                <a:avLst/>
              </a:prstGeom>
              <a:ln w="28575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" name="直線コネクタ 9"/>
            <p:cNvCxnSpPr/>
            <p:nvPr/>
          </p:nvCxnSpPr>
          <p:spPr>
            <a:xfrm>
              <a:off x="8703458" y="4591879"/>
              <a:ext cx="1" cy="323260"/>
            </a:xfrm>
            <a:prstGeom prst="line">
              <a:avLst/>
            </a:prstGeom>
            <a:ln w="158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4" name="直線矢印コネクタ 13"/>
          <p:cNvCxnSpPr/>
          <p:nvPr/>
        </p:nvCxnSpPr>
        <p:spPr>
          <a:xfrm>
            <a:off x="3423942" y="2189975"/>
            <a:ext cx="0" cy="3303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ボックス 14"/>
          <p:cNvSpPr txBox="1"/>
          <p:nvPr/>
        </p:nvSpPr>
        <p:spPr>
          <a:xfrm>
            <a:off x="-87795" y="2523745"/>
            <a:ext cx="2512943" cy="523220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kumimoji="1" lang="en-US" altLang="ja-JP" sz="1400" dirty="0" smtClean="0"/>
              <a:t>Emergency call to </a:t>
            </a:r>
            <a:r>
              <a:rPr kumimoji="1" lang="ja-JP" altLang="en-US" dirty="0" smtClean="0">
                <a:solidFill>
                  <a:srgbClr val="FF0000"/>
                </a:solidFill>
              </a:rPr>
              <a:t>１１９</a:t>
            </a:r>
            <a:endParaRPr kumimoji="1" lang="ja-JP" altLang="en-US" sz="1400" dirty="0" smtClean="0"/>
          </a:p>
          <a:p>
            <a:endParaRPr kumimoji="1" lang="ja-JP" altLang="en-US" sz="1400" dirty="0" smtClean="0"/>
          </a:p>
          <a:p>
            <a:r>
              <a:rPr kumimoji="1" lang="en-US" altLang="ja-JP" sz="1400" dirty="0" smtClean="0"/>
              <a:t>What they will ask?</a:t>
            </a:r>
            <a:r>
              <a:rPr kumimoji="1" lang="ja-JP" altLang="en-US" sz="1400" dirty="0" smtClean="0"/>
              <a:t>↓</a:t>
            </a:r>
            <a:endParaRPr kumimoji="1" lang="ja-JP" altLang="en-US" sz="1400" dirty="0"/>
          </a:p>
          <a:p>
            <a:endParaRPr kumimoji="1" lang="ja-JP" altLang="en-US" sz="1400" dirty="0" smtClean="0"/>
          </a:p>
          <a:p>
            <a:r>
              <a:rPr kumimoji="1" lang="ja-JP" altLang="en-US" sz="1400" dirty="0" smtClean="0"/>
              <a:t>・</a:t>
            </a:r>
            <a:r>
              <a:rPr lang="en-US" altLang="ja-JP" sz="1400" dirty="0"/>
              <a:t>situation of accident</a:t>
            </a:r>
          </a:p>
          <a:p>
            <a:r>
              <a:rPr lang="en-US" altLang="ja-JP" sz="1400" dirty="0"/>
              <a:t>What is your emergency?</a:t>
            </a:r>
          </a:p>
          <a:p>
            <a:r>
              <a:rPr lang="en-US" altLang="ja-JP" sz="1400" dirty="0" smtClean="0"/>
              <a:t>What </a:t>
            </a:r>
            <a:r>
              <a:rPr lang="en-US" altLang="ja-JP" sz="1400" dirty="0"/>
              <a:t>is your name?</a:t>
            </a:r>
          </a:p>
          <a:p>
            <a:r>
              <a:rPr lang="en-US" altLang="ja-JP" sz="1400" dirty="0"/>
              <a:t>What is </a:t>
            </a:r>
            <a:r>
              <a:rPr lang="en-US" altLang="ja-JP" sz="1400" dirty="0" smtClean="0"/>
              <a:t>your </a:t>
            </a:r>
            <a:r>
              <a:rPr lang="en-US" altLang="ja-JP" sz="1400" dirty="0"/>
              <a:t>phone </a:t>
            </a:r>
            <a:r>
              <a:rPr lang="en-US" altLang="ja-JP" sz="1400" dirty="0" smtClean="0"/>
              <a:t>number?</a:t>
            </a:r>
          </a:p>
          <a:p>
            <a:r>
              <a:rPr lang="en-US" altLang="ja-JP" sz="1400" dirty="0" smtClean="0"/>
              <a:t>Where </a:t>
            </a:r>
            <a:r>
              <a:rPr lang="en-US" altLang="ja-JP" sz="1400" dirty="0"/>
              <a:t>is the </a:t>
            </a:r>
            <a:r>
              <a:rPr lang="en-US" altLang="ja-JP" sz="1400" dirty="0" smtClean="0"/>
              <a:t>accident? </a:t>
            </a:r>
            <a:endParaRPr lang="en-US" altLang="ja-JP" sz="1400" dirty="0"/>
          </a:p>
          <a:p>
            <a:r>
              <a:rPr lang="en-US" altLang="ja-JP" sz="1400" dirty="0"/>
              <a:t>where are you?</a:t>
            </a:r>
          </a:p>
          <a:p>
            <a:r>
              <a:rPr lang="en-US" altLang="ja-JP" sz="1400" dirty="0"/>
              <a:t>(address, street name, city, etc.)</a:t>
            </a:r>
          </a:p>
          <a:p>
            <a:r>
              <a:rPr lang="en-US" altLang="ja-JP" sz="1400" dirty="0" smtClean="0"/>
              <a:t>When </a:t>
            </a:r>
            <a:r>
              <a:rPr lang="en-US" altLang="ja-JP" sz="1400" dirty="0"/>
              <a:t>did the accident happen?</a:t>
            </a:r>
          </a:p>
          <a:p>
            <a:r>
              <a:rPr lang="en-US" altLang="ja-JP" sz="1400" dirty="0"/>
              <a:t>Is anyone hurt?</a:t>
            </a:r>
          </a:p>
          <a:p>
            <a:r>
              <a:rPr lang="en-US" altLang="ja-JP" sz="1400" dirty="0"/>
              <a:t>The presence or absence of</a:t>
            </a:r>
          </a:p>
          <a:p>
            <a:r>
              <a:rPr lang="ja-JP" altLang="en-US" sz="1400" dirty="0"/>
              <a:t>　 </a:t>
            </a:r>
            <a:r>
              <a:rPr lang="en-US" altLang="ja-JP" sz="1400" dirty="0"/>
              <a:t>consciousness?</a:t>
            </a:r>
          </a:p>
          <a:p>
            <a:r>
              <a:rPr lang="en-US" altLang="ja-JP" sz="1400" dirty="0" smtClean="0"/>
              <a:t>    breath</a:t>
            </a:r>
            <a:r>
              <a:rPr lang="en-US" altLang="ja-JP" sz="1400" dirty="0"/>
              <a:t>?</a:t>
            </a:r>
          </a:p>
          <a:p>
            <a:r>
              <a:rPr lang="ja-JP" altLang="en-US" sz="1400" dirty="0"/>
              <a:t>　 </a:t>
            </a:r>
            <a:r>
              <a:rPr lang="en-US" altLang="ja-JP" sz="1400" dirty="0"/>
              <a:t>pulse?</a:t>
            </a:r>
          </a:p>
          <a:p>
            <a:r>
              <a:rPr lang="ja-JP" altLang="en-US" sz="1400" dirty="0"/>
              <a:t>　 </a:t>
            </a:r>
            <a:r>
              <a:rPr lang="en-US" altLang="ja-JP" sz="1400" dirty="0"/>
              <a:t>bleed?</a:t>
            </a:r>
          </a:p>
          <a:p>
            <a:r>
              <a:rPr lang="en-US" altLang="ja-JP" sz="1400" dirty="0" smtClean="0"/>
              <a:t>victim’s name and sex</a:t>
            </a:r>
          </a:p>
          <a:p>
            <a:endParaRPr kumimoji="1" lang="en-US" altLang="ja-JP" sz="1400" dirty="0"/>
          </a:p>
          <a:p>
            <a:r>
              <a:rPr lang="en-US" altLang="ja-JP" sz="1400" dirty="0"/>
              <a:t>Remember </a:t>
            </a:r>
            <a:endParaRPr lang="en-US" altLang="ja-JP" sz="1400" dirty="0" smtClean="0"/>
          </a:p>
          <a:p>
            <a:r>
              <a:rPr lang="en-US" altLang="ja-JP" sz="1400" dirty="0"/>
              <a:t>T</a:t>
            </a:r>
            <a:r>
              <a:rPr lang="en-US" altLang="ja-JP" sz="1400" dirty="0" smtClean="0"/>
              <a:t>o </a:t>
            </a:r>
            <a:r>
              <a:rPr lang="en-US" altLang="ja-JP" sz="1400" dirty="0"/>
              <a:t>speak slowly and clearly.</a:t>
            </a:r>
            <a:endParaRPr kumimoji="1" lang="ja-JP" altLang="en-US" sz="1400" dirty="0" smtClean="0"/>
          </a:p>
          <a:p>
            <a:r>
              <a:rPr kumimoji="1" lang="en-US" altLang="ja-JP" sz="1400" dirty="0" smtClean="0"/>
              <a:t>Don</a:t>
            </a:r>
            <a:r>
              <a:rPr kumimoji="1" lang="uk-UA" altLang="ja-JP" sz="1400" dirty="0" smtClean="0"/>
              <a:t>’</a:t>
            </a:r>
            <a:r>
              <a:rPr kumimoji="1" lang="en-US" altLang="ja-JP" sz="1400" dirty="0" smtClean="0"/>
              <a:t>t turn off your phone!</a:t>
            </a:r>
          </a:p>
        </p:txBody>
      </p:sp>
      <p:sp>
        <p:nvSpPr>
          <p:cNvPr id="17" name="テキスト ボックス 16"/>
          <p:cNvSpPr txBox="1"/>
          <p:nvPr/>
        </p:nvSpPr>
        <p:spPr>
          <a:xfrm>
            <a:off x="4833740" y="2527744"/>
            <a:ext cx="2395733" cy="483209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ja-JP" sz="1400" dirty="0" smtClean="0"/>
              <a:t>To pick up AED</a:t>
            </a:r>
            <a:endParaRPr kumimoji="1" lang="ja-JP" altLang="en-US" sz="1400" dirty="0" smtClean="0"/>
          </a:p>
          <a:p>
            <a:pPr algn="ctr"/>
            <a:r>
              <a:rPr kumimoji="1" lang="ja-JP" altLang="en-US" sz="1400" dirty="0" smtClean="0"/>
              <a:t>↓</a:t>
            </a:r>
          </a:p>
          <a:p>
            <a:pPr algn="ctr"/>
            <a:r>
              <a:rPr kumimoji="1" lang="ja-JP" altLang="en-US" sz="1400" dirty="0" smtClean="0"/>
              <a:t>↓</a:t>
            </a:r>
            <a:endParaRPr kumimoji="1" lang="ja-JP" altLang="en-US" sz="1400" dirty="0"/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r>
              <a:rPr kumimoji="1" lang="ja-JP" altLang="en-US" sz="1400" dirty="0"/>
              <a:t>↓</a:t>
            </a:r>
          </a:p>
          <a:p>
            <a:pPr algn="ctr"/>
            <a:endParaRPr kumimoji="1" lang="ja-JP" altLang="en-US" sz="1400" dirty="0" smtClean="0"/>
          </a:p>
          <a:p>
            <a:pPr algn="ctr"/>
            <a:r>
              <a:rPr kumimoji="1" lang="en-US" altLang="ja-JP" sz="1400" dirty="0" smtClean="0"/>
              <a:t>Check by AED</a:t>
            </a:r>
            <a:endParaRPr kumimoji="1" lang="ja-JP" altLang="en-US" sz="1400" dirty="0" smtClean="0"/>
          </a:p>
          <a:p>
            <a:pPr algn="ctr"/>
            <a:endParaRPr kumimoji="1" lang="ja-JP" altLang="en-US" sz="1400" dirty="0"/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 smtClean="0"/>
              <a:t>turn on</a:t>
            </a:r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 smtClean="0"/>
              <a:t>follow by voice message </a:t>
            </a:r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 smtClean="0"/>
              <a:t>when you start shock, </a:t>
            </a:r>
          </a:p>
          <a:p>
            <a:r>
              <a:rPr kumimoji="1" lang="en-US" altLang="ja-JP" sz="1400" dirty="0" smtClean="0"/>
              <a:t>everyone have to remove </a:t>
            </a:r>
          </a:p>
          <a:p>
            <a:r>
              <a:rPr kumimoji="1" lang="en-US" altLang="ja-JP" sz="1400" dirty="0" smtClean="0"/>
              <a:t>by victim</a:t>
            </a:r>
          </a:p>
          <a:p>
            <a:endParaRPr kumimoji="1" lang="ja-JP" altLang="en-US" sz="1400" dirty="0"/>
          </a:p>
          <a:p>
            <a:pPr algn="ctr"/>
            <a:r>
              <a:rPr kumimoji="1" lang="en-US" altLang="ja-JP" sz="1400" dirty="0" smtClean="0"/>
              <a:t>Repeat every 2 minutes</a:t>
            </a:r>
            <a:endParaRPr kumimoji="1" lang="ja-JP" altLang="en-US" sz="1400" dirty="0"/>
          </a:p>
        </p:txBody>
      </p:sp>
      <p:sp>
        <p:nvSpPr>
          <p:cNvPr id="18" name="U ターン矢印 17"/>
          <p:cNvSpPr/>
          <p:nvPr/>
        </p:nvSpPr>
        <p:spPr>
          <a:xfrm rot="10800000">
            <a:off x="3004368" y="7382037"/>
            <a:ext cx="3200400" cy="543342"/>
          </a:xfrm>
          <a:prstGeom prst="uturnArrow">
            <a:avLst>
              <a:gd name="adj1" fmla="val 18268"/>
              <a:gd name="adj2" fmla="val 25000"/>
              <a:gd name="adj3" fmla="val 25000"/>
              <a:gd name="adj4" fmla="val 43750"/>
              <a:gd name="adj5" fmla="val 75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9" name="U ターン矢印 18"/>
          <p:cNvSpPr/>
          <p:nvPr/>
        </p:nvSpPr>
        <p:spPr>
          <a:xfrm>
            <a:off x="4112187" y="4735375"/>
            <a:ext cx="1589808" cy="192869"/>
          </a:xfrm>
          <a:prstGeom prst="uturnArrow">
            <a:avLst>
              <a:gd name="adj1" fmla="val 18268"/>
              <a:gd name="adj2" fmla="val 25000"/>
              <a:gd name="adj3" fmla="val 25000"/>
              <a:gd name="adj4" fmla="val 43750"/>
              <a:gd name="adj5" fmla="val 75000"/>
            </a:avLst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6" name="テキスト ボックス 15"/>
          <p:cNvSpPr txBox="1"/>
          <p:nvPr/>
        </p:nvSpPr>
        <p:spPr>
          <a:xfrm>
            <a:off x="2090116" y="2578608"/>
            <a:ext cx="3022943" cy="51090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ja-JP" sz="1400" dirty="0" smtClean="0"/>
              <a:t>Check the breath</a:t>
            </a:r>
            <a:endParaRPr kumimoji="1" lang="ja-JP" altLang="en-US" sz="1400" dirty="0" smtClean="0"/>
          </a:p>
          <a:p>
            <a:endParaRPr kumimoji="1" lang="ja-JP" altLang="en-US" sz="1400" dirty="0"/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 smtClean="0"/>
              <a:t>calling by </a:t>
            </a:r>
            <a:r>
              <a:rPr kumimoji="1" lang="en-US" altLang="ja-JP" sz="1400" dirty="0" err="1" smtClean="0"/>
              <a:t>loudy</a:t>
            </a:r>
            <a:r>
              <a:rPr kumimoji="1" lang="en-US" altLang="ja-JP" sz="1400" dirty="0" smtClean="0"/>
              <a:t> voice</a:t>
            </a:r>
            <a:endParaRPr kumimoji="1" lang="ja-JP" altLang="en-US" sz="1400" dirty="0" smtClean="0"/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 smtClean="0"/>
              <a:t>watch by body side and</a:t>
            </a:r>
            <a:endParaRPr kumimoji="1" lang="ja-JP" altLang="en-US" sz="1400" dirty="0" smtClean="0"/>
          </a:p>
          <a:p>
            <a:r>
              <a:rPr kumimoji="1" lang="ja-JP" altLang="en-US" sz="1400" dirty="0"/>
              <a:t>　</a:t>
            </a:r>
            <a:r>
              <a:rPr kumimoji="1" lang="en-US" altLang="ja-JP" sz="1400" dirty="0" smtClean="0"/>
              <a:t>check his breast</a:t>
            </a:r>
            <a:r>
              <a:rPr kumimoji="1" lang="en-US" altLang="ja-JP" sz="1400" dirty="0"/>
              <a:t> </a:t>
            </a:r>
            <a:r>
              <a:rPr kumimoji="1" lang="en-US" altLang="ja-JP" sz="1400" dirty="0" smtClean="0"/>
              <a:t>is </a:t>
            </a:r>
            <a:r>
              <a:rPr kumimoji="1" lang="en-US" altLang="ja-JP" sz="1400" dirty="0" err="1" smtClean="0"/>
              <a:t>movig</a:t>
            </a:r>
            <a:endParaRPr kumimoji="1" lang="ja-JP" altLang="en-US" sz="1400" dirty="0" smtClean="0"/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 smtClean="0"/>
              <a:t>touch under his nose and </a:t>
            </a:r>
            <a:endParaRPr kumimoji="1" lang="ja-JP" altLang="en-US" sz="1400" dirty="0" smtClean="0"/>
          </a:p>
          <a:p>
            <a:r>
              <a:rPr kumimoji="1" lang="ja-JP" altLang="en-US" sz="1400" dirty="0" smtClean="0"/>
              <a:t>　</a:t>
            </a:r>
            <a:r>
              <a:rPr kumimoji="1" lang="en-US" altLang="ja-JP" sz="1400" dirty="0" smtClean="0"/>
              <a:t>check to he is breathing</a:t>
            </a:r>
            <a:endParaRPr kumimoji="1" lang="ja-JP" altLang="en-US" sz="1400" dirty="0" smtClean="0"/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 smtClean="0"/>
              <a:t>bring your ear to his under nose and</a:t>
            </a:r>
            <a:endParaRPr kumimoji="1" lang="ja-JP" altLang="en-US" sz="1400" dirty="0" smtClean="0"/>
          </a:p>
          <a:p>
            <a:r>
              <a:rPr kumimoji="1" lang="ja-JP" altLang="en-US" sz="1400" dirty="0" smtClean="0"/>
              <a:t>　</a:t>
            </a:r>
            <a:r>
              <a:rPr kumimoji="1" lang="en-US" altLang="ja-JP" sz="1400" dirty="0"/>
              <a:t>check to his </a:t>
            </a:r>
            <a:r>
              <a:rPr kumimoji="1" lang="en-US" altLang="ja-JP" sz="1400" dirty="0" smtClean="0"/>
              <a:t>respiratory </a:t>
            </a:r>
            <a:r>
              <a:rPr kumimoji="1" lang="en-US" altLang="ja-JP" sz="1400" dirty="0"/>
              <a:t>sound</a:t>
            </a:r>
            <a:endParaRPr kumimoji="1" lang="ja-JP" altLang="en-US" sz="1400" dirty="0" smtClean="0"/>
          </a:p>
          <a:p>
            <a:pPr algn="ctr"/>
            <a:r>
              <a:rPr kumimoji="1" lang="ja-JP" altLang="en-US" sz="1400" dirty="0" smtClean="0"/>
              <a:t>↓</a:t>
            </a:r>
          </a:p>
          <a:p>
            <a:pPr algn="ctr"/>
            <a:endParaRPr kumimoji="1" lang="ja-JP" altLang="en-US" sz="1400" dirty="0" smtClean="0"/>
          </a:p>
          <a:p>
            <a:pPr algn="ctr"/>
            <a:r>
              <a:rPr kumimoji="1" lang="en-US" altLang="ja-JP" sz="1400" dirty="0" smtClean="0"/>
              <a:t>If you think his heart beat is stop.</a:t>
            </a:r>
          </a:p>
          <a:p>
            <a:pPr algn="ctr"/>
            <a:r>
              <a:rPr kumimoji="1" lang="en-US" altLang="ja-JP" sz="1400" dirty="0" smtClean="0"/>
              <a:t>You need start heart massage</a:t>
            </a:r>
          </a:p>
          <a:p>
            <a:pPr algn="ctr"/>
            <a:endParaRPr kumimoji="1" lang="ja-JP" altLang="en-US" sz="1400" dirty="0" smtClean="0"/>
          </a:p>
          <a:p>
            <a:pPr algn="ctr"/>
            <a:r>
              <a:rPr kumimoji="1" lang="ja-JP" altLang="en-US" sz="1400" dirty="0" smtClean="0"/>
              <a:t>（</a:t>
            </a:r>
            <a:r>
              <a:rPr kumimoji="1" lang="en-US" altLang="ja-JP" sz="1400" dirty="0"/>
              <a:t>add </a:t>
            </a:r>
            <a:r>
              <a:rPr kumimoji="1" lang="en-US" altLang="ja-JP" sz="1400" dirty="0" smtClean="0"/>
              <a:t>artificial respiration if you can</a:t>
            </a:r>
            <a:r>
              <a:rPr kumimoji="1" lang="ja-JP" altLang="en-US" sz="1400" dirty="0" smtClean="0"/>
              <a:t>）</a:t>
            </a:r>
          </a:p>
          <a:p>
            <a:pPr algn="ctr"/>
            <a:endParaRPr kumimoji="1" lang="ja-JP" altLang="en-US" sz="1400" dirty="0" smtClean="0"/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 smtClean="0"/>
              <a:t>push center of breast</a:t>
            </a:r>
            <a:endParaRPr kumimoji="1" lang="en-US" altLang="ja-JP" sz="1400" dirty="0"/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 smtClean="0"/>
              <a:t>strong and fast</a:t>
            </a:r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 smtClean="0"/>
              <a:t>push at least 5cm</a:t>
            </a:r>
            <a:endParaRPr kumimoji="1" lang="ja-JP" altLang="en-US" sz="1400" dirty="0" smtClean="0"/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 smtClean="0"/>
              <a:t>100 times every minute</a:t>
            </a:r>
          </a:p>
          <a:p>
            <a:r>
              <a:rPr kumimoji="1" lang="ja-JP" altLang="en-US" sz="1400" dirty="0" smtClean="0"/>
              <a:t>・</a:t>
            </a:r>
            <a:r>
              <a:rPr kumimoji="1" lang="en-US" altLang="ja-JP" sz="1400" dirty="0"/>
              <a:t> </a:t>
            </a:r>
            <a:r>
              <a:rPr kumimoji="1" lang="en-US" altLang="ja-JP" sz="1400" dirty="0" smtClean="0"/>
              <a:t>It’s </a:t>
            </a:r>
            <a:r>
              <a:rPr kumimoji="1" lang="en-US" altLang="ja-JP" sz="1400" dirty="0"/>
              <a:t>not as much as possible </a:t>
            </a:r>
            <a:endParaRPr kumimoji="1" lang="en-US" altLang="ja-JP" sz="1400" dirty="0" smtClean="0"/>
          </a:p>
          <a:p>
            <a:r>
              <a:rPr kumimoji="1" lang="en-US" altLang="ja-JP" sz="1400" dirty="0" smtClean="0"/>
              <a:t>   interruption</a:t>
            </a:r>
            <a:endParaRPr kumimoji="1" lang="ja-JP" altLang="en-US" sz="1400" dirty="0"/>
          </a:p>
          <a:p>
            <a:endParaRPr kumimoji="1" lang="ja-JP" altLang="en-US" dirty="0"/>
          </a:p>
        </p:txBody>
      </p:sp>
      <p:sp>
        <p:nvSpPr>
          <p:cNvPr id="21" name="テキスト ボックス 20"/>
          <p:cNvSpPr txBox="1"/>
          <p:nvPr/>
        </p:nvSpPr>
        <p:spPr>
          <a:xfrm>
            <a:off x="356315" y="11452661"/>
            <a:ext cx="4292457" cy="52322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 sz="1400" dirty="0" smtClean="0"/>
              <a:t>Put your hand to center of breast. Don’t </a:t>
            </a:r>
            <a:r>
              <a:rPr kumimoji="1" lang="en-US" altLang="ja-JP" sz="1400" dirty="0"/>
              <a:t>bend your </a:t>
            </a:r>
            <a:r>
              <a:rPr kumimoji="1" lang="en-US" altLang="ja-JP" sz="1400" dirty="0" smtClean="0"/>
              <a:t>elbow.</a:t>
            </a:r>
          </a:p>
          <a:p>
            <a:r>
              <a:rPr kumimoji="1" lang="en-US" altLang="ja-JP" sz="1400" dirty="0"/>
              <a:t>Bet </a:t>
            </a:r>
            <a:r>
              <a:rPr kumimoji="1" lang="en-US" altLang="ja-JP" sz="1400" dirty="0" smtClean="0"/>
              <a:t>your all your body weight to your hand.</a:t>
            </a:r>
            <a:endParaRPr kumimoji="1" lang="ja-JP" altLang="en-US" sz="1400" dirty="0"/>
          </a:p>
        </p:txBody>
      </p:sp>
      <p:pic>
        <p:nvPicPr>
          <p:cNvPr id="22" name="図 2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45799" y="8861373"/>
            <a:ext cx="2823939" cy="211795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図 2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245776" y="8870771"/>
            <a:ext cx="2813198" cy="2109899"/>
          </a:xfrm>
          <a:prstGeom prst="rect">
            <a:avLst/>
          </a:prstGeom>
        </p:spPr>
      </p:pic>
      <p:pic>
        <p:nvPicPr>
          <p:cNvPr id="24" name="図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598" y="8518394"/>
            <a:ext cx="1717233" cy="1287925"/>
          </a:xfrm>
          <a:prstGeom prst="rect">
            <a:avLst/>
          </a:prstGeom>
        </p:spPr>
      </p:pic>
      <p:pic>
        <p:nvPicPr>
          <p:cNvPr id="25" name="図 24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8598" y="10044395"/>
            <a:ext cx="1717233" cy="1287925"/>
          </a:xfrm>
          <a:prstGeom prst="rect">
            <a:avLst/>
          </a:prstGeom>
        </p:spPr>
      </p:pic>
      <p:sp>
        <p:nvSpPr>
          <p:cNvPr id="26" name="テキスト ボックス 25"/>
          <p:cNvSpPr txBox="1"/>
          <p:nvPr/>
        </p:nvSpPr>
        <p:spPr>
          <a:xfrm>
            <a:off x="5251878" y="11457730"/>
            <a:ext cx="952890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kumimoji="1" lang="en-US" altLang="ja-JP" sz="1400" smtClean="0"/>
              <a:t>Both of ok!</a:t>
            </a:r>
            <a:endParaRPr kumimoji="1" lang="ja-JP" altLang="en-US" sz="1400" dirty="0"/>
          </a:p>
        </p:txBody>
      </p:sp>
    </p:spTree>
    <p:extLst>
      <p:ext uri="{BB962C8B-B14F-4D97-AF65-F5344CB8AC3E}">
        <p14:creationId xmlns:p14="http://schemas.microsoft.com/office/powerpoint/2010/main" val="960485669"/>
      </p:ext>
    </p:extLst>
  </p:cSld>
  <p:clrMapOvr>
    <a:masterClrMapping/>
  </p:clrMapOvr>
</p:sld>
</file>

<file path=ppt/theme/theme1.xml><?xml version="1.0" encoding="utf-8"?>
<a:theme xmlns:a="http://schemas.openxmlformats.org/drawingml/2006/main" name="しずく">
  <a:themeElements>
    <a:clrScheme name="しずく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しずく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しずく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roplet" id="{8984A317-299A-4E50-B45D-BFC9EDE2337A}" vid="{A633B6A3-9E7F-4C10-9C98-2517A3134361}"/>
    </a:ext>
  </a:extLst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Droplet</Template>
  <TotalTime>245</TotalTime>
  <Words>260</Words>
  <Application>Microsoft Macintosh PowerPoint</Application>
  <PresentationFormat>ワイド画面</PresentationFormat>
  <Paragraphs>150</Paragraphs>
  <Slides>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Calibri</vt:lpstr>
      <vt:lpstr>ＭＳ Ｐゴシック</vt:lpstr>
      <vt:lpstr>Tw Cen MT</vt:lpstr>
      <vt:lpstr>Arial</vt:lpstr>
      <vt:lpstr>しずく</vt:lpstr>
      <vt:lpstr>BLS 一時救命</vt:lpstr>
      <vt:lpstr>PowerPoint プレゼンテーション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Microsoft Office ユーザー</dc:creator>
  <cp:lastModifiedBy>Microsoft Office ユーザー</cp:lastModifiedBy>
  <cp:revision>28</cp:revision>
  <dcterms:created xsi:type="dcterms:W3CDTF">2015-12-07T09:04:46Z</dcterms:created>
  <dcterms:modified xsi:type="dcterms:W3CDTF">2016-01-20T02:26:22Z</dcterms:modified>
</cp:coreProperties>
</file>

<file path=docProps/thumbnail.jpeg>
</file>